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79" r:id="rId77"/>
    <p:sldId id="280" r:id="rId78"/>
  </p:sldIdLst>
  <p:sldSz cx="18288000" cy="10287000"/>
  <p:notesSz cx="6858000" cy="9144000"/>
  <p:embeddedFontLst>
    <p:embeddedFont>
      <p:font typeface="Lustria" charset="1" panose="0200060306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Pattanakarn" charset="1" panose="00000000000000000000"/>
      <p:regular r:id="rId26"/>
    </p:embeddedFont>
    <p:embeddedFont>
      <p:font typeface="Pattanakarn Bold" charset="1" panose="00000000000000000000"/>
      <p:regular r:id="rId27"/>
    </p:embeddedFont>
    <p:embeddedFont>
      <p:font typeface="Pattanakarn Italics" charset="1" panose="00000000000000000000"/>
      <p:regular r:id="rId28"/>
    </p:embeddedFont>
    <p:embeddedFont>
      <p:font typeface="Pattanakarn Bold Italics" charset="1" panose="00000000000000000000"/>
      <p:regular r:id="rId29"/>
    </p:embeddedFont>
    <p:embeddedFont>
      <p:font typeface="Pattanakarn Thin" charset="1" panose="00000000000000000000"/>
      <p:regular r:id="rId30"/>
    </p:embeddedFont>
    <p:embeddedFont>
      <p:font typeface="Pattanakarn Thin Italics" charset="1" panose="00000000000000000000"/>
      <p:regular r:id="rId31"/>
    </p:embeddedFont>
    <p:embeddedFont>
      <p:font typeface="Pattanakarn Light" charset="1" panose="00000000000000000000"/>
      <p:regular r:id="rId32"/>
    </p:embeddedFont>
    <p:embeddedFont>
      <p:font typeface="Pattanakarn Light Italics" charset="1" panose="00000000000000000000"/>
      <p:regular r:id="rId33"/>
    </p:embeddedFont>
    <p:embeddedFont>
      <p:font typeface="Pattanakarn Medium" charset="1" panose="00000000000000000000"/>
      <p:regular r:id="rId34"/>
    </p:embeddedFont>
    <p:embeddedFont>
      <p:font typeface="Pattanakarn Medium Italics" charset="1" panose="00000000000000000000"/>
      <p:regular r:id="rId35"/>
    </p:embeddedFont>
    <p:embeddedFont>
      <p:font typeface="Pattanakarn Semi-Bold" charset="1" panose="00000000000000000000"/>
      <p:regular r:id="rId36"/>
    </p:embeddedFont>
    <p:embeddedFont>
      <p:font typeface="Pattanakarn Semi-Bold Italics" charset="1" panose="00000000000000000000"/>
      <p:regular r:id="rId37"/>
    </p:embeddedFont>
    <p:embeddedFont>
      <p:font typeface="Pattanakarn Ultra-Bold" charset="1" panose="00000000000000000000"/>
      <p:regular r:id="rId38"/>
    </p:embeddedFont>
    <p:embeddedFont>
      <p:font typeface="Pattanakarn Ultra-Bold Italics" charset="1" panose="00000000000000000000"/>
      <p:regular r:id="rId39"/>
    </p:embeddedFont>
    <p:embeddedFont>
      <p:font typeface="Pattanakarn Heavy" charset="1" panose="00000000000000000000"/>
      <p:regular r:id="rId40"/>
    </p:embeddedFont>
    <p:embeddedFont>
      <p:font typeface="Pattanakarn Heavy Italics" charset="1" panose="00000000000000000000"/>
      <p:regular r:id="rId41"/>
    </p:embeddedFont>
    <p:embeddedFont>
      <p:font typeface="Open Sans" charset="1" panose="00000000000000000000"/>
      <p:regular r:id="rId42"/>
    </p:embeddedFont>
    <p:embeddedFont>
      <p:font typeface="Open Sans Bold" charset="1" panose="00000000000000000000"/>
      <p:regular r:id="rId43"/>
    </p:embeddedFont>
    <p:embeddedFont>
      <p:font typeface="Open Sans Italics" charset="1" panose="00000000000000000000"/>
      <p:regular r:id="rId44"/>
    </p:embeddedFont>
    <p:embeddedFont>
      <p:font typeface="Open Sans Bold Italics" charset="1" panose="00000000000000000000"/>
      <p:regular r:id="rId45"/>
    </p:embeddedFont>
    <p:embeddedFont>
      <p:font typeface="Open Sans Light" charset="1" panose="00000000000000000000"/>
      <p:regular r:id="rId46"/>
    </p:embeddedFont>
    <p:embeddedFont>
      <p:font typeface="Open Sans Light Italics" charset="1" panose="00000000000000000000"/>
      <p:regular r:id="rId47"/>
    </p:embeddedFont>
    <p:embeddedFont>
      <p:font typeface="Open Sans Medium" charset="1" panose="00000000000000000000"/>
      <p:regular r:id="rId48"/>
    </p:embeddedFont>
    <p:embeddedFont>
      <p:font typeface="Open Sans Medium Italics" charset="1" panose="00000000000000000000"/>
      <p:regular r:id="rId49"/>
    </p:embeddedFont>
    <p:embeddedFont>
      <p:font typeface="Open Sans Semi-Bold" charset="1" panose="00000000000000000000"/>
      <p:regular r:id="rId50"/>
    </p:embeddedFont>
    <p:embeddedFont>
      <p:font typeface="Open Sans Semi-Bold Italics" charset="1" panose="00000000000000000000"/>
      <p:regular r:id="rId51"/>
    </p:embeddedFont>
    <p:embeddedFont>
      <p:font typeface="Open Sans Ultra-Bold" charset="1" panose="00000000000000000000"/>
      <p:regular r:id="rId52"/>
    </p:embeddedFont>
    <p:embeddedFont>
      <p:font typeface="Open Sans Ultra-Bold Italics" charset="1" panose="000000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71" Target="slides/slide18.xml" Type="http://schemas.openxmlformats.org/officeDocument/2006/relationships/slide"/><Relationship Id="rId72" Target="slides/slide19.xml" Type="http://schemas.openxmlformats.org/officeDocument/2006/relationships/slide"/><Relationship Id="rId73" Target="slides/slide20.xml" Type="http://schemas.openxmlformats.org/officeDocument/2006/relationships/slide"/><Relationship Id="rId74" Target="slides/slide21.xml" Type="http://schemas.openxmlformats.org/officeDocument/2006/relationships/slide"/><Relationship Id="rId75" Target="slides/slide22.xml" Type="http://schemas.openxmlformats.org/officeDocument/2006/relationships/slide"/><Relationship Id="rId76" Target="slides/slide23.xml" Type="http://schemas.openxmlformats.org/officeDocument/2006/relationships/slide"/><Relationship Id="rId77" Target="slides/slide24.xml" Type="http://schemas.openxmlformats.org/officeDocument/2006/relationships/slide"/><Relationship Id="rId78" Target="slides/slide25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81523" y="2708161"/>
            <a:ext cx="8020579" cy="4870679"/>
          </a:xfrm>
          <a:custGeom>
            <a:avLst/>
            <a:gdLst/>
            <a:ahLst/>
            <a:cxnLst/>
            <a:rect r="r" b="b" t="t" l="l"/>
            <a:pathLst>
              <a:path h="4870679" w="8020579">
                <a:moveTo>
                  <a:pt x="0" y="0"/>
                </a:moveTo>
                <a:lnTo>
                  <a:pt x="8020579" y="0"/>
                </a:lnTo>
                <a:lnTo>
                  <a:pt x="8020579" y="4870678"/>
                </a:lnTo>
                <a:lnTo>
                  <a:pt x="0" y="487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24704" y="4596486"/>
            <a:ext cx="4911060" cy="2982353"/>
          </a:xfrm>
          <a:custGeom>
            <a:avLst/>
            <a:gdLst/>
            <a:ahLst/>
            <a:cxnLst/>
            <a:rect r="r" b="b" t="t" l="l"/>
            <a:pathLst>
              <a:path h="2982353" w="4911060">
                <a:moveTo>
                  <a:pt x="0" y="0"/>
                </a:moveTo>
                <a:lnTo>
                  <a:pt x="4911061" y="0"/>
                </a:lnTo>
                <a:lnTo>
                  <a:pt x="4911061" y="2982353"/>
                </a:lnTo>
                <a:lnTo>
                  <a:pt x="0" y="2982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1495" y="3243936"/>
            <a:ext cx="13364117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Pattanakarn"/>
              </a:rPr>
              <a:t>DECODE GAMING BEHAVIOR</a:t>
            </a:r>
          </a:p>
        </p:txBody>
      </p:sp>
      <p:sp>
        <p:nvSpPr>
          <p:cNvPr name="AutoShape 7" id="7"/>
          <p:cNvSpPr/>
          <p:nvPr/>
        </p:nvSpPr>
        <p:spPr>
          <a:xfrm>
            <a:off x="6760206" y="4282161"/>
            <a:ext cx="4138674" cy="0"/>
          </a:xfrm>
          <a:prstGeom prst="line">
            <a:avLst/>
          </a:prstGeom>
          <a:ln cap="flat" w="19050">
            <a:solidFill>
              <a:srgbClr val="96FF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564851" y="5684929"/>
            <a:ext cx="8578607" cy="2075851"/>
            <a:chOff x="0" y="0"/>
            <a:chExt cx="11438143" cy="27678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11438143" cy="1374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41"/>
                </a:lnSpc>
              </a:pPr>
              <a:r>
                <a:rPr lang="en-US" sz="2925">
                  <a:solidFill>
                    <a:srgbClr val="FFFFFF"/>
                  </a:solidFill>
                  <a:latin typeface="Lustria"/>
                </a:rPr>
                <a:t>Internship Project By Pooja Upadhye with Mentorness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28052"/>
              <a:ext cx="11438143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9"/>
                </a:lnSpc>
              </a:pPr>
              <a:r>
                <a:rPr lang="en-US" sz="2400" spc="360">
                  <a:solidFill>
                    <a:srgbClr val="FFFFFF"/>
                  </a:solidFill>
                  <a:latin typeface="Lustria"/>
                </a:rPr>
                <a:t>BATCH NAME- MIP-DA-06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21495" y="4829492"/>
            <a:ext cx="1336411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Gaming analysis with sql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23590" y="2923539"/>
            <a:ext cx="8014271" cy="4583122"/>
          </a:xfrm>
          <a:custGeom>
            <a:avLst/>
            <a:gdLst/>
            <a:ahLst/>
            <a:cxnLst/>
            <a:rect r="r" b="b" t="t" l="l"/>
            <a:pathLst>
              <a:path h="4583122" w="8014271">
                <a:moveTo>
                  <a:pt x="0" y="0"/>
                </a:moveTo>
                <a:lnTo>
                  <a:pt x="8014271" y="0"/>
                </a:lnTo>
                <a:lnTo>
                  <a:pt x="8014271" y="4583123"/>
                </a:lnTo>
                <a:lnTo>
                  <a:pt x="0" y="4583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4903" y="1140075"/>
            <a:ext cx="11019286" cy="138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80"/>
              </a:lnSpc>
            </a:pPr>
            <a:r>
              <a:rPr lang="en-US" sz="3985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 algn="r">
              <a:lnSpc>
                <a:spcPts val="55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03992" y="2866389"/>
            <a:ext cx="7237924" cy="227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Canva Sans"/>
              </a:rPr>
              <a:t>Q3) Find the total number of stages crossed at each difficulty level </a:t>
            </a:r>
            <a:r>
              <a:rPr lang="en-US" sz="2599">
                <a:solidFill>
                  <a:srgbClr val="FFFFFF"/>
                </a:solidFill>
                <a:latin typeface="Canva Sans"/>
              </a:rPr>
              <a:t>where for Level2 with players use zm_series devices. Arrange the result in decsreasing order of total number of stages crossed.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7794265" y="8343320"/>
            <a:ext cx="0" cy="76640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76159" y="3231296"/>
            <a:ext cx="5417571" cy="5878433"/>
          </a:xfrm>
          <a:custGeom>
            <a:avLst/>
            <a:gdLst/>
            <a:ahLst/>
            <a:cxnLst/>
            <a:rect r="r" b="b" t="t" l="l"/>
            <a:pathLst>
              <a:path h="5878433" w="5417571">
                <a:moveTo>
                  <a:pt x="0" y="0"/>
                </a:moveTo>
                <a:lnTo>
                  <a:pt x="5417571" y="0"/>
                </a:lnTo>
                <a:lnTo>
                  <a:pt x="5417571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8" r="0" b="-22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9743" y="1233301"/>
            <a:ext cx="11948701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>
              <a:lnSpc>
                <a:spcPts val="546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93767" y="3294895"/>
            <a:ext cx="7877795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</a:rPr>
              <a:t>Q4) Extract P_ID and the total number of unique dates for those players </a:t>
            </a:r>
            <a:r>
              <a:rPr lang="en-US" sz="2899">
                <a:solidFill>
                  <a:srgbClr val="FFFFFF"/>
                </a:solidFill>
                <a:latin typeface="Canva Sans"/>
              </a:rPr>
              <a:t>who have played games on multiple days.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79679" y="3388627"/>
            <a:ext cx="6336699" cy="5869673"/>
          </a:xfrm>
          <a:custGeom>
            <a:avLst/>
            <a:gdLst/>
            <a:ahLst/>
            <a:cxnLst/>
            <a:rect r="r" b="b" t="t" l="l"/>
            <a:pathLst>
              <a:path h="5869673" w="6336699">
                <a:moveTo>
                  <a:pt x="0" y="0"/>
                </a:moveTo>
                <a:lnTo>
                  <a:pt x="6336700" y="0"/>
                </a:lnTo>
                <a:lnTo>
                  <a:pt x="6336700" y="5869673"/>
                </a:lnTo>
                <a:lnTo>
                  <a:pt x="0" y="5869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33868" y="9426797"/>
            <a:ext cx="40488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60816"/>
                </a:solidFill>
                <a:latin typeface="Open Sans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33450"/>
            <a:ext cx="12919254" cy="170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9448" y="2790802"/>
            <a:ext cx="8080637" cy="151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2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Canva Sans"/>
              </a:rPr>
              <a:t>Q5) Find P_ID and level wise sum of kill_counts where kill_count</a:t>
            </a:r>
            <a:r>
              <a:rPr lang="en-US" sz="2923">
                <a:solidFill>
                  <a:srgbClr val="FFFFFF"/>
                </a:solidFill>
                <a:latin typeface="Canva Sans"/>
              </a:rPr>
              <a:t> is greater than avg kill count for the Medium difficulty.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130909"/>
            <a:ext cx="6444169" cy="6127391"/>
          </a:xfrm>
          <a:custGeom>
            <a:avLst/>
            <a:gdLst/>
            <a:ahLst/>
            <a:cxnLst/>
            <a:rect r="r" b="b" t="t" l="l"/>
            <a:pathLst>
              <a:path h="6127391" w="6444169">
                <a:moveTo>
                  <a:pt x="0" y="0"/>
                </a:moveTo>
                <a:lnTo>
                  <a:pt x="6444169" y="0"/>
                </a:lnTo>
                <a:lnTo>
                  <a:pt x="6444169" y="6127391"/>
                </a:lnTo>
                <a:lnTo>
                  <a:pt x="0" y="6127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9028" y="1134860"/>
            <a:ext cx="1246551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67598" y="3107536"/>
            <a:ext cx="7470351" cy="19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1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Canva Sans"/>
              </a:rPr>
              <a:t>Q6)  Find Level and its corresponding Level code wise sum of lives earned </a:t>
            </a:r>
            <a:r>
              <a:rPr lang="en-US" sz="2850">
                <a:solidFill>
                  <a:srgbClr val="FFFFFF"/>
                </a:solidFill>
                <a:latin typeface="Canva Sans"/>
              </a:rPr>
              <a:t>excluding level 0. Arrange in asecending order of level.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33173" y="3335973"/>
            <a:ext cx="9050882" cy="5768944"/>
          </a:xfrm>
          <a:custGeom>
            <a:avLst/>
            <a:gdLst/>
            <a:ahLst/>
            <a:cxnLst/>
            <a:rect r="r" b="b" t="t" l="l"/>
            <a:pathLst>
              <a:path h="5768944" w="9050882">
                <a:moveTo>
                  <a:pt x="0" y="0"/>
                </a:moveTo>
                <a:lnTo>
                  <a:pt x="9050882" y="0"/>
                </a:lnTo>
                <a:lnTo>
                  <a:pt x="9050882" y="5768943"/>
                </a:lnTo>
                <a:lnTo>
                  <a:pt x="0" y="5768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8185" y="942975"/>
            <a:ext cx="12563961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 algn="ctr"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719637"/>
            <a:ext cx="952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35673" y="3278823"/>
            <a:ext cx="7615476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Q7) Find Top 3 score based on each dev_id and Rank them in increasing order 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using Row_Number. Display difficulty as well.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7794265" y="8343320"/>
            <a:ext cx="0" cy="76640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25300" y="3606653"/>
            <a:ext cx="6389680" cy="5729821"/>
          </a:xfrm>
          <a:custGeom>
            <a:avLst/>
            <a:gdLst/>
            <a:ahLst/>
            <a:cxnLst/>
            <a:rect r="r" b="b" t="t" l="l"/>
            <a:pathLst>
              <a:path h="5729821" w="6389680">
                <a:moveTo>
                  <a:pt x="0" y="0"/>
                </a:moveTo>
                <a:lnTo>
                  <a:pt x="6389680" y="0"/>
                </a:lnTo>
                <a:lnTo>
                  <a:pt x="6389680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81" r="0" b="-98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3843" y="1214731"/>
            <a:ext cx="11874869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02153" y="3301086"/>
            <a:ext cx="835914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 Q8) Find first_login datetime for each device id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13668" y="3163913"/>
            <a:ext cx="7086776" cy="6127391"/>
          </a:xfrm>
          <a:custGeom>
            <a:avLst/>
            <a:gdLst/>
            <a:ahLst/>
            <a:cxnLst/>
            <a:rect r="r" b="b" t="t" l="l"/>
            <a:pathLst>
              <a:path h="6127391" w="7086776">
                <a:moveTo>
                  <a:pt x="0" y="0"/>
                </a:moveTo>
                <a:lnTo>
                  <a:pt x="7086776" y="0"/>
                </a:lnTo>
                <a:lnTo>
                  <a:pt x="7086776" y="6127392"/>
                </a:lnTo>
                <a:lnTo>
                  <a:pt x="0" y="6127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3105390" cy="170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 algn="ctr"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70715" y="3106763"/>
            <a:ext cx="8542276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Q9) Find Top 5 score based on each difficulty level and Rank them in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increasing order using Rank. Display dev_id as well.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7794265" y="8343320"/>
            <a:ext cx="0" cy="76640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9802" y="3231470"/>
            <a:ext cx="4611521" cy="6026830"/>
          </a:xfrm>
          <a:custGeom>
            <a:avLst/>
            <a:gdLst/>
            <a:ahLst/>
            <a:cxnLst/>
            <a:rect r="r" b="b" t="t" l="l"/>
            <a:pathLst>
              <a:path h="6026830" w="4611521">
                <a:moveTo>
                  <a:pt x="0" y="0"/>
                </a:moveTo>
                <a:lnTo>
                  <a:pt x="4611521" y="0"/>
                </a:lnTo>
                <a:lnTo>
                  <a:pt x="4611521" y="6026830"/>
                </a:lnTo>
                <a:lnTo>
                  <a:pt x="0" y="6026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13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2860" y="1285852"/>
            <a:ext cx="12367078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1494" y="3279036"/>
            <a:ext cx="9354419" cy="20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Q10) Find the device ID that is first logged in(based on start_datetime)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for each player(p_id). Output should contain player id, device id and first login datetime.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794265" y="8343320"/>
            <a:ext cx="0" cy="76640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51980" y="2838427"/>
            <a:ext cx="8103733" cy="6022715"/>
          </a:xfrm>
          <a:custGeom>
            <a:avLst/>
            <a:gdLst/>
            <a:ahLst/>
            <a:cxnLst/>
            <a:rect r="r" b="b" t="t" l="l"/>
            <a:pathLst>
              <a:path h="6022715" w="8103733">
                <a:moveTo>
                  <a:pt x="0" y="0"/>
                </a:moveTo>
                <a:lnTo>
                  <a:pt x="8103734" y="0"/>
                </a:lnTo>
                <a:lnTo>
                  <a:pt x="8103734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29" t="-22" r="0" b="-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9028" y="1356336"/>
            <a:ext cx="12047142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66040" y="2970658"/>
            <a:ext cx="5367532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Q11) For each player and date, how many kill_count played so far by the player. That is the total number of games played by the player until that date.</a:t>
            </a:r>
          </a:p>
          <a:p>
            <a:pPr algn="just">
              <a:lnSpc>
                <a:spcPts val="3920"/>
              </a:lnSpc>
            </a:pP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a) window function</a:t>
            </a:r>
          </a:p>
          <a:p>
            <a:pPr algn="just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27904" y="3072639"/>
            <a:ext cx="4665992" cy="6185661"/>
          </a:xfrm>
          <a:custGeom>
            <a:avLst/>
            <a:gdLst/>
            <a:ahLst/>
            <a:cxnLst/>
            <a:rect r="r" b="b" t="t" l="l"/>
            <a:pathLst>
              <a:path h="6185661" w="4665992">
                <a:moveTo>
                  <a:pt x="0" y="0"/>
                </a:moveTo>
                <a:lnTo>
                  <a:pt x="4665992" y="0"/>
                </a:lnTo>
                <a:lnTo>
                  <a:pt x="4665992" y="6185661"/>
                </a:lnTo>
                <a:lnTo>
                  <a:pt x="0" y="6185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25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34860"/>
            <a:ext cx="12367078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22955"/>
            <a:ext cx="7080415" cy="40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Q11) For each player and date, how many kill_count played so far by the player. That is the total number of games played by the player until that date. 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 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b) without window function</a:t>
            </a:r>
          </a:p>
          <a:p>
            <a:pPr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51056" y="7329117"/>
            <a:ext cx="6509860" cy="2228976"/>
            <a:chOff x="0" y="0"/>
            <a:chExt cx="6350000" cy="2174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FF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08673" y="5443293"/>
            <a:ext cx="16568045" cy="3800132"/>
            <a:chOff x="0" y="0"/>
            <a:chExt cx="9479383" cy="2174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79383" cy="2174240"/>
            </a:xfrm>
            <a:custGeom>
              <a:avLst/>
              <a:gdLst/>
              <a:ahLst/>
              <a:cxnLst/>
              <a:rect r="r" b="b" t="t" l="l"/>
              <a:pathLst>
                <a:path h="2174240" w="9479383">
                  <a:moveTo>
                    <a:pt x="9479383" y="0"/>
                  </a:moveTo>
                  <a:lnTo>
                    <a:pt x="9479383" y="2174240"/>
                  </a:lnTo>
                  <a:lnTo>
                    <a:pt x="966897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5237" r="0" b="-9523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5003" y="2414601"/>
            <a:ext cx="392570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78201" y="2477112"/>
            <a:ext cx="6266422" cy="222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8395" indent="-274197" lvl="1">
              <a:lnSpc>
                <a:spcPts val="3556"/>
              </a:lnSpc>
              <a:buFont typeface="Arial"/>
              <a:buChar char="•"/>
            </a:pPr>
            <a:r>
              <a:rPr lang="en-US" sz="2540">
                <a:solidFill>
                  <a:srgbClr val="FFFFFF"/>
                </a:solidFill>
                <a:latin typeface="Garet"/>
              </a:rPr>
              <a:t>About the Project</a:t>
            </a:r>
          </a:p>
          <a:p>
            <a:pPr marL="548395" indent="-274197" lvl="1">
              <a:lnSpc>
                <a:spcPts val="3556"/>
              </a:lnSpc>
              <a:buFont typeface="Arial"/>
              <a:buChar char="•"/>
            </a:pPr>
            <a:r>
              <a:rPr lang="en-US" sz="2540">
                <a:solidFill>
                  <a:srgbClr val="FFFFFF"/>
                </a:solidFill>
                <a:latin typeface="Garet"/>
              </a:rPr>
              <a:t>Dataset Description</a:t>
            </a:r>
          </a:p>
          <a:p>
            <a:pPr marL="548395" indent="-274197" lvl="1">
              <a:lnSpc>
                <a:spcPts val="3556"/>
              </a:lnSpc>
              <a:buFont typeface="Arial"/>
              <a:buChar char="•"/>
            </a:pPr>
            <a:r>
              <a:rPr lang="en-US" sz="2540">
                <a:solidFill>
                  <a:srgbClr val="FFFFFF"/>
                </a:solidFill>
                <a:latin typeface="Garet"/>
              </a:rPr>
              <a:t>Import the data</a:t>
            </a:r>
          </a:p>
          <a:p>
            <a:pPr marL="548395" indent="-274197" lvl="1">
              <a:lnSpc>
                <a:spcPts val="3556"/>
              </a:lnSpc>
              <a:buFont typeface="Arial"/>
              <a:buChar char="•"/>
            </a:pPr>
            <a:r>
              <a:rPr lang="en-US" sz="2540">
                <a:solidFill>
                  <a:srgbClr val="FFFFFF"/>
                </a:solidFill>
                <a:latin typeface="Garet"/>
              </a:rPr>
              <a:t>Analysis SQL problems statement</a:t>
            </a:r>
          </a:p>
          <a:p>
            <a:pPr marL="548395" indent="-274197" lvl="1">
              <a:lnSpc>
                <a:spcPts val="3556"/>
              </a:lnSpc>
              <a:buFont typeface="Arial"/>
              <a:buChar char="•"/>
            </a:pPr>
            <a:r>
              <a:rPr lang="en-US" sz="2540">
                <a:solidFill>
                  <a:srgbClr val="FFFFFF"/>
                </a:solidFill>
                <a:latin typeface="Garet"/>
              </a:rPr>
              <a:t>What I learn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7794265" y="8343320"/>
            <a:ext cx="0" cy="76640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40346" y="2838427"/>
            <a:ext cx="5255237" cy="6177979"/>
          </a:xfrm>
          <a:custGeom>
            <a:avLst/>
            <a:gdLst/>
            <a:ahLst/>
            <a:cxnLst/>
            <a:rect r="r" b="b" t="t" l="l"/>
            <a:pathLst>
              <a:path h="6177979" w="5255237">
                <a:moveTo>
                  <a:pt x="0" y="0"/>
                </a:moveTo>
                <a:lnTo>
                  <a:pt x="5255237" y="0"/>
                </a:lnTo>
                <a:lnTo>
                  <a:pt x="5255237" y="6177979"/>
                </a:lnTo>
                <a:lnTo>
                  <a:pt x="0" y="61779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134086"/>
            <a:ext cx="15354007" cy="170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 algn="ctr"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7533" y="3023591"/>
            <a:ext cx="8025457" cy="20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 Q12) Find the cumulative sum of an stages crossed over a start_datetime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for each player id but exclude the most recent start_datetime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31009" y="3457583"/>
            <a:ext cx="9412274" cy="5800717"/>
          </a:xfrm>
          <a:custGeom>
            <a:avLst/>
            <a:gdLst/>
            <a:ahLst/>
            <a:cxnLst/>
            <a:rect r="r" b="b" t="t" l="l"/>
            <a:pathLst>
              <a:path h="5800717" w="9412274">
                <a:moveTo>
                  <a:pt x="0" y="0"/>
                </a:moveTo>
                <a:lnTo>
                  <a:pt x="9412274" y="0"/>
                </a:lnTo>
                <a:lnTo>
                  <a:pt x="9412274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8249" y="972161"/>
            <a:ext cx="1246551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03647"/>
            <a:ext cx="6533336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Q13) Extract top 3 highest sum of score for each device id and the corresponding player_id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459238"/>
            <a:ext cx="5530629" cy="5895860"/>
          </a:xfrm>
          <a:custGeom>
            <a:avLst/>
            <a:gdLst/>
            <a:ahLst/>
            <a:cxnLst/>
            <a:rect r="r" b="b" t="t" l="l"/>
            <a:pathLst>
              <a:path h="5895860" w="5530629">
                <a:moveTo>
                  <a:pt x="0" y="0"/>
                </a:moveTo>
                <a:lnTo>
                  <a:pt x="5530629" y="0"/>
                </a:lnTo>
                <a:lnTo>
                  <a:pt x="5530629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3639" y="1214731"/>
            <a:ext cx="12637792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3639" y="3023591"/>
            <a:ext cx="7592535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Q14) Find players who scored more than 50% of the avg score scored by sum of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scores for each player_id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13534" y="3237745"/>
            <a:ext cx="8424585" cy="5843206"/>
          </a:xfrm>
          <a:custGeom>
            <a:avLst/>
            <a:gdLst/>
            <a:ahLst/>
            <a:cxnLst/>
            <a:rect r="r" b="b" t="t" l="l"/>
            <a:pathLst>
              <a:path h="5843206" w="8424585">
                <a:moveTo>
                  <a:pt x="0" y="0"/>
                </a:moveTo>
                <a:lnTo>
                  <a:pt x="8424585" y="0"/>
                </a:lnTo>
                <a:lnTo>
                  <a:pt x="8424585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4557404" cy="163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8679" y="3180595"/>
            <a:ext cx="7007971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Q15) Find the cumulative sum of stages crossed over a start_datetime 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35003" y="2414601"/>
            <a:ext cx="77403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WHAT I LEARN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5003" y="3748761"/>
            <a:ext cx="818483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SQL JOINS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SQL GROUP BY and  HAVING Clause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ROW NUMBER and RANK Function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Minimum and Top Function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81523" y="2708161"/>
            <a:ext cx="8020579" cy="4870679"/>
          </a:xfrm>
          <a:custGeom>
            <a:avLst/>
            <a:gdLst/>
            <a:ahLst/>
            <a:cxnLst/>
            <a:rect r="r" b="b" t="t" l="l"/>
            <a:pathLst>
              <a:path h="4870679" w="8020579">
                <a:moveTo>
                  <a:pt x="0" y="0"/>
                </a:moveTo>
                <a:lnTo>
                  <a:pt x="8020579" y="0"/>
                </a:lnTo>
                <a:lnTo>
                  <a:pt x="8020579" y="4870678"/>
                </a:lnTo>
                <a:lnTo>
                  <a:pt x="0" y="487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24704" y="4596486"/>
            <a:ext cx="4911060" cy="2982353"/>
          </a:xfrm>
          <a:custGeom>
            <a:avLst/>
            <a:gdLst/>
            <a:ahLst/>
            <a:cxnLst/>
            <a:rect r="r" b="b" t="t" l="l"/>
            <a:pathLst>
              <a:path h="2982353" w="4911060">
                <a:moveTo>
                  <a:pt x="0" y="0"/>
                </a:moveTo>
                <a:lnTo>
                  <a:pt x="4911061" y="0"/>
                </a:lnTo>
                <a:lnTo>
                  <a:pt x="4911061" y="2982353"/>
                </a:lnTo>
                <a:lnTo>
                  <a:pt x="0" y="2982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7485" y="5183312"/>
            <a:ext cx="13364117" cy="20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55"/>
              </a:lnSpc>
              <a:spcBef>
                <a:spcPct val="0"/>
              </a:spcBef>
            </a:pPr>
            <a:r>
              <a:rPr lang="en-US" sz="11753">
                <a:solidFill>
                  <a:srgbClr val="FFFFFF"/>
                </a:solidFill>
                <a:latin typeface="Pattanakarn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>
            <a:off x="2147485" y="5029200"/>
            <a:ext cx="4138674" cy="0"/>
          </a:xfrm>
          <a:prstGeom prst="line">
            <a:avLst/>
          </a:prstGeom>
          <a:ln cap="flat" w="19050">
            <a:solidFill>
              <a:srgbClr val="96FF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33868" y="9426797"/>
            <a:ext cx="40488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60816"/>
                </a:solidFill>
                <a:latin typeface="Open Sans Bold"/>
              </a:rPr>
              <a:t>04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24682" y="3815436"/>
            <a:ext cx="3347454" cy="3172165"/>
            <a:chOff x="0" y="0"/>
            <a:chExt cx="6353786" cy="602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solidFill>
              <a:srgbClr val="96FF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516645" y="1758036"/>
            <a:ext cx="3882570" cy="3679259"/>
            <a:chOff x="0" y="0"/>
            <a:chExt cx="6353786" cy="60210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solidFill>
              <a:srgbClr val="96FF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104572" y="2359932"/>
            <a:ext cx="4296480" cy="4071495"/>
            <a:chOff x="0" y="0"/>
            <a:chExt cx="6353786" cy="6021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4"/>
              <a:stretch>
                <a:fillRect l="-20983" t="0" r="-209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128180" y="2398032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0"/>
                </a:lnTo>
                <a:lnTo>
                  <a:pt x="0" y="627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13280" y="1926962"/>
            <a:ext cx="7770500" cy="84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46"/>
              </a:lnSpc>
              <a:spcBef>
                <a:spcPct val="0"/>
              </a:spcBef>
            </a:pPr>
            <a:r>
              <a:rPr lang="en-US" sz="4961">
                <a:solidFill>
                  <a:srgbClr val="FFFFFF"/>
                </a:solidFill>
                <a:latin typeface="Pattanakarn"/>
              </a:rPr>
              <a:t>ABOUT THE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44478" y="3373546"/>
            <a:ext cx="8717427" cy="73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2"/>
              </a:lnSpc>
              <a:spcBef>
                <a:spcPct val="0"/>
              </a:spcBef>
            </a:pPr>
            <a:r>
              <a:rPr lang="en-US" sz="2116">
                <a:solidFill>
                  <a:srgbClr val="FFFFFF"/>
                </a:solidFill>
                <a:latin typeface="Canva Sans"/>
              </a:rPr>
              <a:t> In this internship i was working with Dataset related to Game Analysis. The Dataset includes two tables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44478" y="4693931"/>
            <a:ext cx="3799045" cy="342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Canva Sans Bold"/>
              </a:rPr>
              <a:t>PLAYER DETAILS TABLE</a:t>
            </a:r>
          </a:p>
          <a:p>
            <a:pPr>
              <a:lnSpc>
                <a:spcPts val="2715"/>
              </a:lnSpc>
            </a:pPr>
          </a:p>
          <a:p>
            <a:pPr marL="418701" indent="-209350" lvl="1">
              <a:lnSpc>
                <a:spcPts val="2715"/>
              </a:lnSpc>
              <a:buFont typeface="Arial"/>
              <a:buChar char="•"/>
            </a:pPr>
            <a:r>
              <a:rPr lang="en-US" sz="1939">
                <a:solidFill>
                  <a:srgbClr val="FFFFFF"/>
                </a:solidFill>
                <a:latin typeface="Canva Sans"/>
              </a:rPr>
              <a:t>P_ID: Player ID</a:t>
            </a:r>
          </a:p>
          <a:p>
            <a:pPr marL="418701" indent="-209350" lvl="1">
              <a:lnSpc>
                <a:spcPts val="2715"/>
              </a:lnSpc>
              <a:buFont typeface="Arial"/>
              <a:buChar char="•"/>
            </a:pPr>
            <a:r>
              <a:rPr lang="en-US" sz="1939">
                <a:solidFill>
                  <a:srgbClr val="FFFFFF"/>
                </a:solidFill>
                <a:latin typeface="Canva Sans"/>
              </a:rPr>
              <a:t>PName: Player Name</a:t>
            </a:r>
          </a:p>
          <a:p>
            <a:pPr marL="418701" indent="-209350" lvl="1">
              <a:lnSpc>
                <a:spcPts val="2715"/>
              </a:lnSpc>
              <a:buFont typeface="Arial"/>
              <a:buChar char="•"/>
            </a:pPr>
            <a:r>
              <a:rPr lang="en-US" sz="1939">
                <a:solidFill>
                  <a:srgbClr val="FFFFFF"/>
                </a:solidFill>
                <a:latin typeface="Canva Sans"/>
              </a:rPr>
              <a:t>L1_status: Level 1 status</a:t>
            </a:r>
          </a:p>
          <a:p>
            <a:pPr marL="418701" indent="-209350" lvl="1">
              <a:lnSpc>
                <a:spcPts val="2715"/>
              </a:lnSpc>
              <a:buFont typeface="Arial"/>
              <a:buChar char="•"/>
            </a:pPr>
            <a:r>
              <a:rPr lang="en-US" sz="1939">
                <a:solidFill>
                  <a:srgbClr val="FFFFFF"/>
                </a:solidFill>
                <a:latin typeface="Canva Sans"/>
              </a:rPr>
              <a:t>L2_status: Level 2 status</a:t>
            </a:r>
          </a:p>
          <a:p>
            <a:pPr marL="418701" indent="-209350" lvl="1">
              <a:lnSpc>
                <a:spcPts val="2715"/>
              </a:lnSpc>
              <a:buFont typeface="Arial"/>
              <a:buChar char="•"/>
            </a:pPr>
            <a:r>
              <a:rPr lang="en-US" sz="1939">
                <a:solidFill>
                  <a:srgbClr val="FFFFFF"/>
                </a:solidFill>
                <a:latin typeface="Canva Sans"/>
              </a:rPr>
              <a:t>L1_code: system generated Level 1 code </a:t>
            </a:r>
          </a:p>
          <a:p>
            <a:pPr marL="418701" indent="-209350" lvl="1">
              <a:lnSpc>
                <a:spcPts val="2715"/>
              </a:lnSpc>
              <a:buFont typeface="Arial"/>
              <a:buChar char="•"/>
            </a:pPr>
            <a:r>
              <a:rPr lang="en-US" sz="1939">
                <a:solidFill>
                  <a:srgbClr val="FFFFFF"/>
                </a:solidFill>
                <a:latin typeface="Canva Sans"/>
              </a:rPr>
              <a:t>L2_code: System generated Level 2 code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70031" y="4703456"/>
            <a:ext cx="4649272" cy="404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2"/>
              </a:lnSpc>
            </a:pPr>
            <a:r>
              <a:rPr lang="en-US" sz="1887">
                <a:solidFill>
                  <a:srgbClr val="FFFFFF"/>
                </a:solidFill>
                <a:latin typeface="Canva Sans Bold"/>
              </a:rPr>
              <a:t>LEVEL DETAILS TABLE</a:t>
            </a:r>
          </a:p>
          <a:p>
            <a:pPr>
              <a:lnSpc>
                <a:spcPts val="2362"/>
              </a:lnSpc>
            </a:pP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P_ID :Player ID</a:t>
            </a: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Dev_ID: Device ID</a:t>
            </a: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start_time: start time</a:t>
            </a: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stages_crossed: Stages Crossed</a:t>
            </a: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level: Game level</a:t>
            </a: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difficulty :Difficulty Level</a:t>
            </a: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kill_count: kill count</a:t>
            </a: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headshots_count :Headshots Count</a:t>
            </a: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score: Player Score</a:t>
            </a:r>
          </a:p>
          <a:p>
            <a:pPr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Canva Sans"/>
              </a:rPr>
              <a:t>lives_earned: Extra lives Earned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652" y="3547087"/>
            <a:ext cx="6096200" cy="4796234"/>
          </a:xfrm>
          <a:custGeom>
            <a:avLst/>
            <a:gdLst/>
            <a:ahLst/>
            <a:cxnLst/>
            <a:rect r="r" b="b" t="t" l="l"/>
            <a:pathLst>
              <a:path h="4796234" w="6096200">
                <a:moveTo>
                  <a:pt x="0" y="0"/>
                </a:moveTo>
                <a:lnTo>
                  <a:pt x="6096200" y="0"/>
                </a:lnTo>
                <a:lnTo>
                  <a:pt x="6096200" y="4796233"/>
                </a:lnTo>
                <a:lnTo>
                  <a:pt x="0" y="4796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38" t="0" r="-213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72708" y="3542044"/>
            <a:ext cx="11269219" cy="4801276"/>
          </a:xfrm>
          <a:custGeom>
            <a:avLst/>
            <a:gdLst/>
            <a:ahLst/>
            <a:cxnLst/>
            <a:rect r="r" b="b" t="t" l="l"/>
            <a:pathLst>
              <a:path h="4801276" w="11269219">
                <a:moveTo>
                  <a:pt x="0" y="0"/>
                </a:moveTo>
                <a:lnTo>
                  <a:pt x="11269220" y="0"/>
                </a:lnTo>
                <a:lnTo>
                  <a:pt x="11269220" y="4801276"/>
                </a:lnTo>
                <a:lnTo>
                  <a:pt x="0" y="4801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41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8964" y="942975"/>
            <a:ext cx="990603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Pattanakarn"/>
              </a:rPr>
              <a:t>OVERVIEW OF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77442"/>
            <a:ext cx="414719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Player_detail Table: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93011" y="2577442"/>
            <a:ext cx="296549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Level_detail Table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6FF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34264" y="6487174"/>
            <a:ext cx="2669523" cy="3799826"/>
            <a:chOff x="0" y="0"/>
            <a:chExt cx="703084" cy="10007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3084" cy="1000777"/>
            </a:xfrm>
            <a:custGeom>
              <a:avLst/>
              <a:gdLst/>
              <a:ahLst/>
              <a:cxnLst/>
              <a:rect r="r" b="b" t="t" l="l"/>
              <a:pathLst>
                <a:path h="1000777" w="703084">
                  <a:moveTo>
                    <a:pt x="0" y="0"/>
                  </a:moveTo>
                  <a:lnTo>
                    <a:pt x="703084" y="0"/>
                  </a:lnTo>
                  <a:lnTo>
                    <a:pt x="703084" y="1000777"/>
                  </a:lnTo>
                  <a:lnTo>
                    <a:pt x="0" y="1000777"/>
                  </a:lnTo>
                  <a:close/>
                </a:path>
              </a:pathLst>
            </a:custGeom>
            <a:solidFill>
              <a:srgbClr val="96FF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03084" cy="10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2034888"/>
            <a:ext cx="4668528" cy="8252112"/>
            <a:chOff x="0" y="0"/>
            <a:chExt cx="3202008" cy="56598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2008" cy="5659885"/>
            </a:xfrm>
            <a:custGeom>
              <a:avLst/>
              <a:gdLst/>
              <a:ahLst/>
              <a:cxnLst/>
              <a:rect r="r" b="b" t="t" l="l"/>
              <a:pathLst>
                <a:path h="5659885" w="3202008">
                  <a:moveTo>
                    <a:pt x="3202008" y="1042008"/>
                  </a:moveTo>
                  <a:cubicBezTo>
                    <a:pt x="3202008" y="2704666"/>
                    <a:pt x="3202008" y="3997215"/>
                    <a:pt x="3202008" y="5659885"/>
                  </a:cubicBezTo>
                  <a:lnTo>
                    <a:pt x="0" y="5659885"/>
                  </a:lnTo>
                  <a:lnTo>
                    <a:pt x="0" y="1366568"/>
                  </a:lnTo>
                  <a:cubicBezTo>
                    <a:pt x="0" y="911049"/>
                    <a:pt x="0" y="455519"/>
                    <a:pt x="0" y="0"/>
                  </a:cubicBezTo>
                  <a:lnTo>
                    <a:pt x="1354204" y="0"/>
                  </a:lnTo>
                  <a:cubicBezTo>
                    <a:pt x="1970139" y="347336"/>
                    <a:pt x="2586074" y="694672"/>
                    <a:pt x="3202008" y="1042008"/>
                  </a:cubicBezTo>
                  <a:close/>
                </a:path>
              </a:pathLst>
            </a:custGeom>
            <a:blipFill>
              <a:blip r:embed="rId2"/>
              <a:stretch>
                <a:fillRect l="-8993" t="0" r="-899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524058" y="2341033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1" y="0"/>
                </a:lnTo>
                <a:lnTo>
                  <a:pt x="1033111" y="627380"/>
                </a:lnTo>
                <a:lnTo>
                  <a:pt x="0" y="627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16905" y="1388458"/>
            <a:ext cx="8590325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Pattanakarn"/>
              </a:rPr>
              <a:t>DATASET 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34602" y="3328818"/>
            <a:ext cx="12057197" cy="575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1) Players play a game divided into 3-levels (L0,L1 and L2)</a:t>
            </a:r>
          </a:p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2) Each level has 3 difficulty levels (Low, Medium, High)</a:t>
            </a:r>
          </a:p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3) At each level, players have to kill the opponents using guns/physical fight</a:t>
            </a:r>
          </a:p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4) Each level has multiple stages at each difficulty level.</a:t>
            </a:r>
          </a:p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 5) A player can only play L1 using its system generated L1_code.</a:t>
            </a:r>
          </a:p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6) Only players who have played Level1 can possibly play Level2 </a:t>
            </a:r>
          </a:p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   using its system generated L2_code.</a:t>
            </a:r>
          </a:p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7) By default a player can play L0.</a:t>
            </a:r>
          </a:p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8) Each player can login to the game using a Dev_ID.</a:t>
            </a:r>
          </a:p>
          <a:p>
            <a:pPr>
              <a:lnSpc>
                <a:spcPts val="4590"/>
              </a:lnSpc>
            </a:pPr>
            <a:r>
              <a:rPr lang="en-US" sz="2550">
                <a:solidFill>
                  <a:srgbClr val="FFFFFF"/>
                </a:solidFill>
                <a:latin typeface="Canva Sans"/>
              </a:rPr>
              <a:t>9) Players can earn extra lives at each stage in a level.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794265" y="8343320"/>
            <a:ext cx="0" cy="76640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128180" y="2398032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0"/>
                </a:lnTo>
                <a:lnTo>
                  <a:pt x="0" y="62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8118" y="3756315"/>
            <a:ext cx="6967599" cy="5430498"/>
          </a:xfrm>
          <a:custGeom>
            <a:avLst/>
            <a:gdLst/>
            <a:ahLst/>
            <a:cxnLst/>
            <a:rect r="r" b="b" t="t" l="l"/>
            <a:pathLst>
              <a:path h="5430498" w="6967599">
                <a:moveTo>
                  <a:pt x="0" y="0"/>
                </a:moveTo>
                <a:lnTo>
                  <a:pt x="6967598" y="0"/>
                </a:lnTo>
                <a:lnTo>
                  <a:pt x="6967598" y="5430498"/>
                </a:lnTo>
                <a:lnTo>
                  <a:pt x="0" y="5430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800" r="0" b="-380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41692" y="3767906"/>
            <a:ext cx="8517608" cy="5407316"/>
          </a:xfrm>
          <a:custGeom>
            <a:avLst/>
            <a:gdLst/>
            <a:ahLst/>
            <a:cxnLst/>
            <a:rect r="r" b="b" t="t" l="l"/>
            <a:pathLst>
              <a:path h="5407316" w="8517608">
                <a:moveTo>
                  <a:pt x="0" y="0"/>
                </a:moveTo>
                <a:lnTo>
                  <a:pt x="8517608" y="0"/>
                </a:lnTo>
                <a:lnTo>
                  <a:pt x="8517608" y="5407316"/>
                </a:lnTo>
                <a:lnTo>
                  <a:pt x="0" y="5407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33868" y="9426797"/>
            <a:ext cx="40488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60816"/>
                </a:solidFill>
                <a:latin typeface="Open Sans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4103" y="736871"/>
            <a:ext cx="7031958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Pattanakarn"/>
              </a:rPr>
              <a:t>IMPORT THE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9186" y="2844754"/>
            <a:ext cx="231767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Your paragraph text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932" y="2896506"/>
            <a:ext cx="384417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 Bold"/>
              </a:rPr>
              <a:t>Create Database</a:t>
            </a:r>
            <a:r>
              <a:rPr lang="en-US" sz="2999">
                <a:solidFill>
                  <a:srgbClr val="FFFFFF"/>
                </a:solidFill>
                <a:latin typeface="Canva Sans"/>
              </a:rPr>
              <a:t>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80016" y="2835229"/>
            <a:ext cx="588326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 Bold"/>
              </a:rPr>
              <a:t>Browse file to import data: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6FF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71799" y="3030551"/>
            <a:ext cx="9086789" cy="6470415"/>
          </a:xfrm>
          <a:custGeom>
            <a:avLst/>
            <a:gdLst/>
            <a:ahLst/>
            <a:cxnLst/>
            <a:rect r="r" b="b" t="t" l="l"/>
            <a:pathLst>
              <a:path h="6470415" w="9086789">
                <a:moveTo>
                  <a:pt x="0" y="0"/>
                </a:moveTo>
                <a:lnTo>
                  <a:pt x="9086789" y="0"/>
                </a:lnTo>
                <a:lnTo>
                  <a:pt x="9086789" y="6470415"/>
                </a:lnTo>
                <a:lnTo>
                  <a:pt x="0" y="6470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47" r="0" b="-5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33868" y="9426797"/>
            <a:ext cx="40488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60816"/>
                </a:solidFill>
                <a:latin typeface="Open Sans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418" y="1604622"/>
            <a:ext cx="4747381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Pattanakarn"/>
              </a:rPr>
              <a:t>IMPORT THE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1430" y="3138622"/>
            <a:ext cx="474738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Configure Import Settings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265046" y="-2993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4202919" y="0"/>
                </a:moveTo>
                <a:lnTo>
                  <a:pt x="0" y="0"/>
                </a:lnTo>
                <a:lnTo>
                  <a:pt x="0" y="4114800"/>
                </a:lnTo>
                <a:lnTo>
                  <a:pt x="4202919" y="4114800"/>
                </a:lnTo>
                <a:lnTo>
                  <a:pt x="4202919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7794265" y="8343320"/>
            <a:ext cx="0" cy="76640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00797" y="3462098"/>
            <a:ext cx="8159269" cy="5796202"/>
          </a:xfrm>
          <a:custGeom>
            <a:avLst/>
            <a:gdLst/>
            <a:ahLst/>
            <a:cxnLst/>
            <a:rect r="r" b="b" t="t" l="l"/>
            <a:pathLst>
              <a:path h="5796202" w="8159269">
                <a:moveTo>
                  <a:pt x="0" y="0"/>
                </a:moveTo>
                <a:lnTo>
                  <a:pt x="8159268" y="0"/>
                </a:lnTo>
                <a:lnTo>
                  <a:pt x="8159268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8673" y="1499791"/>
            <a:ext cx="11754742" cy="71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69"/>
              </a:lnSpc>
              <a:spcBef>
                <a:spcPct val="0"/>
              </a:spcBef>
            </a:pPr>
            <a:r>
              <a:rPr lang="en-US" sz="4192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547552" y="2790802"/>
            <a:ext cx="8527169" cy="96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2824">
                <a:solidFill>
                  <a:srgbClr val="FFFFFF"/>
                </a:solidFill>
                <a:latin typeface="Canva Sans"/>
              </a:rPr>
              <a:t>Q1)  Extract P_ID, Dev_ID, PName and Difficulty_level of all players </a:t>
            </a:r>
            <a:r>
              <a:rPr lang="en-US" sz="2824">
                <a:solidFill>
                  <a:srgbClr val="FFFFFF"/>
                </a:solidFill>
                <a:latin typeface="Canva Sans"/>
              </a:rPr>
              <a:t>at level 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B0B">
                <a:alpha val="100000"/>
              </a:srgbClr>
            </a:gs>
            <a:gs pos="100000">
              <a:srgbClr val="07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79965" y="6471564"/>
            <a:ext cx="4202919" cy="4114800"/>
          </a:xfrm>
          <a:custGeom>
            <a:avLst/>
            <a:gdLst/>
            <a:ahLst/>
            <a:cxnLst/>
            <a:rect r="r" b="b" t="t" l="l"/>
            <a:pathLst>
              <a:path h="4114800" w="4202919">
                <a:moveTo>
                  <a:pt x="0" y="4114800"/>
                </a:moveTo>
                <a:lnTo>
                  <a:pt x="4202919" y="4114800"/>
                </a:lnTo>
                <a:lnTo>
                  <a:pt x="42029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3843" y="2211046"/>
            <a:ext cx="1033111" cy="627380"/>
          </a:xfrm>
          <a:custGeom>
            <a:avLst/>
            <a:gdLst/>
            <a:ahLst/>
            <a:cxnLst/>
            <a:rect r="r" b="b" t="t" l="l"/>
            <a:pathLst>
              <a:path h="627380" w="1033111">
                <a:moveTo>
                  <a:pt x="0" y="0"/>
                </a:moveTo>
                <a:lnTo>
                  <a:pt x="1033112" y="0"/>
                </a:lnTo>
                <a:lnTo>
                  <a:pt x="1033112" y="627381"/>
                </a:lnTo>
                <a:lnTo>
                  <a:pt x="0" y="62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48770" y="4611011"/>
            <a:ext cx="12037613" cy="4647289"/>
          </a:xfrm>
          <a:custGeom>
            <a:avLst/>
            <a:gdLst/>
            <a:ahLst/>
            <a:cxnLst/>
            <a:rect r="r" b="b" t="t" l="l"/>
            <a:pathLst>
              <a:path h="4647289" w="12037613">
                <a:moveTo>
                  <a:pt x="0" y="0"/>
                </a:moveTo>
                <a:lnTo>
                  <a:pt x="12037614" y="0"/>
                </a:lnTo>
                <a:lnTo>
                  <a:pt x="12037614" y="4647289"/>
                </a:lnTo>
                <a:lnTo>
                  <a:pt x="0" y="464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96691" y="1124773"/>
            <a:ext cx="11799343" cy="68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FFFFFF"/>
                </a:solidFill>
                <a:latin typeface="Pattanakarn"/>
              </a:rPr>
              <a:t>ANALYSIS SQL 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0360" y="2781277"/>
            <a:ext cx="12485674" cy="101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9"/>
              </a:lnSpc>
              <a:spcBef>
                <a:spcPct val="0"/>
              </a:spcBef>
            </a:pPr>
            <a:r>
              <a:rPr lang="en-US" sz="2935">
                <a:solidFill>
                  <a:srgbClr val="FFFFFF"/>
                </a:solidFill>
                <a:latin typeface="Canva Sans"/>
              </a:rPr>
              <a:t>Q2) Find Level1_code wise Avg_Kill_Count where lives_earned is 2 and atleast </a:t>
            </a:r>
            <a:r>
              <a:rPr lang="en-US" sz="2935">
                <a:solidFill>
                  <a:srgbClr val="FFFFFF"/>
                </a:solidFill>
                <a:latin typeface="Canva Sans"/>
              </a:rPr>
              <a:t>3 stages are crossed.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DAGDCaZUICM</dc:identifier>
  <dcterms:modified xsi:type="dcterms:W3CDTF">2011-08-01T06:04:30Z</dcterms:modified>
  <cp:revision>1</cp:revision>
  <dc:title>Gaminng</dc:title>
</cp:coreProperties>
</file>